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60" r:id="rId2"/>
    <p:sldId id="261" r:id="rId3"/>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6" userDrawn="1">
          <p15:clr>
            <a:srgbClr val="A4A3A4"/>
          </p15:clr>
        </p15:guide>
        <p15:guide id="2" pos="2448">
          <p15:clr>
            <a:srgbClr val="A4A3A4"/>
          </p15:clr>
        </p15:guide>
        <p15:guide id="3" pos="25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F4C"/>
    <a:srgbClr val="F2F2F2"/>
    <a:srgbClr val="EAEAEA"/>
    <a:srgbClr val="002F65"/>
    <a:srgbClr val="98CE80"/>
    <a:srgbClr val="A1D38D"/>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74" d="100"/>
          <a:sy n="74" d="100"/>
        </p:scale>
        <p:origin x="2766" y="84"/>
      </p:cViewPr>
      <p:guideLst>
        <p:guide orient="horz" pos="3096"/>
        <p:guide pos="2448"/>
        <p:guide pos="25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4827" tIns="47413" rIns="94827" bIns="47413" rtlCol="0"/>
          <a:lstStyle>
            <a:lvl1pPr algn="l">
              <a:defRPr sz="1200"/>
            </a:lvl1pPr>
          </a:lstStyle>
          <a:p>
            <a:endParaRPr lang="en-US" dirty="0"/>
          </a:p>
        </p:txBody>
      </p:sp>
      <p:sp>
        <p:nvSpPr>
          <p:cNvPr id="3" name="Date Placeholder 2"/>
          <p:cNvSpPr>
            <a:spLocks noGrp="1"/>
          </p:cNvSpPr>
          <p:nvPr>
            <p:ph type="dt" idx="1"/>
          </p:nvPr>
        </p:nvSpPr>
        <p:spPr>
          <a:xfrm>
            <a:off x="4143587" y="0"/>
            <a:ext cx="3169920" cy="480388"/>
          </a:xfrm>
          <a:prstGeom prst="rect">
            <a:avLst/>
          </a:prstGeom>
        </p:spPr>
        <p:txBody>
          <a:bodyPr vert="horz" lIns="94827" tIns="47413" rIns="94827" bIns="47413" rtlCol="0"/>
          <a:lstStyle>
            <a:lvl1pPr algn="r">
              <a:defRPr sz="1200"/>
            </a:lvl1pPr>
          </a:lstStyle>
          <a:p>
            <a:fld id="{66B8CE20-FB10-4CB5-B65B-6D8A95CB980E}" type="datetimeFigureOut">
              <a:rPr lang="en-US" smtClean="0"/>
              <a:t>7/23/2024</a:t>
            </a:fld>
            <a:endParaRPr lang="en-US" dirty="0"/>
          </a:p>
        </p:txBody>
      </p:sp>
      <p:sp>
        <p:nvSpPr>
          <p:cNvPr id="4" name="Slide Image Placeholder 3"/>
          <p:cNvSpPr>
            <a:spLocks noGrp="1" noRot="1" noChangeAspect="1"/>
          </p:cNvSpPr>
          <p:nvPr>
            <p:ph type="sldImg" idx="2"/>
          </p:nvPr>
        </p:nvSpPr>
        <p:spPr>
          <a:xfrm>
            <a:off x="2266950" y="719138"/>
            <a:ext cx="2781300" cy="3600450"/>
          </a:xfrm>
          <a:prstGeom prst="rect">
            <a:avLst/>
          </a:prstGeom>
          <a:noFill/>
          <a:ln w="12700">
            <a:solidFill>
              <a:prstClr val="black"/>
            </a:solidFill>
          </a:ln>
        </p:spPr>
        <p:txBody>
          <a:bodyPr vert="horz" lIns="94827" tIns="47413" rIns="94827" bIns="47413" rtlCol="0" anchor="ctr"/>
          <a:lstStyle/>
          <a:p>
            <a:endParaRPr lang="en-US" dirty="0"/>
          </a:p>
        </p:txBody>
      </p:sp>
      <p:sp>
        <p:nvSpPr>
          <p:cNvPr id="5" name="Notes Placeholder 4"/>
          <p:cNvSpPr>
            <a:spLocks noGrp="1"/>
          </p:cNvSpPr>
          <p:nvPr>
            <p:ph type="body" sz="quarter" idx="3"/>
          </p:nvPr>
        </p:nvSpPr>
        <p:spPr>
          <a:xfrm>
            <a:off x="731520" y="4561233"/>
            <a:ext cx="5852160" cy="4320213"/>
          </a:xfrm>
          <a:prstGeom prst="rect">
            <a:avLst/>
          </a:prstGeom>
        </p:spPr>
        <p:txBody>
          <a:bodyPr vert="horz" lIns="94827" tIns="47413" rIns="94827" bIns="474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69920" cy="480388"/>
          </a:xfrm>
          <a:prstGeom prst="rect">
            <a:avLst/>
          </a:prstGeom>
        </p:spPr>
        <p:txBody>
          <a:bodyPr vert="horz" lIns="94827" tIns="47413" rIns="94827" bIns="474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173"/>
            <a:ext cx="3169920" cy="480388"/>
          </a:xfrm>
          <a:prstGeom prst="rect">
            <a:avLst/>
          </a:prstGeom>
        </p:spPr>
        <p:txBody>
          <a:bodyPr vert="horz" lIns="94827" tIns="47413" rIns="94827" bIns="47413" rtlCol="0" anchor="b"/>
          <a:lstStyle>
            <a:lvl1pPr algn="r">
              <a:defRPr sz="1200"/>
            </a:lvl1pPr>
          </a:lstStyle>
          <a:p>
            <a:fld id="{94BD422E-FB67-42D7-AE8B-B5940E1FED46}" type="slidenum">
              <a:rPr lang="en-US" smtClean="0"/>
              <a:t>‹#›</a:t>
            </a:fld>
            <a:endParaRPr lang="en-US" dirty="0"/>
          </a:p>
        </p:txBody>
      </p:sp>
    </p:spTree>
    <p:extLst>
      <p:ext uri="{BB962C8B-B14F-4D97-AF65-F5344CB8AC3E}">
        <p14:creationId xmlns:p14="http://schemas.microsoft.com/office/powerpoint/2010/main" val="58406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D422E-FB67-42D7-AE8B-B5940E1FED46}" type="slidenum">
              <a:rPr lang="en-US" smtClean="0"/>
              <a:t>1</a:t>
            </a:fld>
            <a:endParaRPr lang="en-US" dirty="0"/>
          </a:p>
        </p:txBody>
      </p:sp>
    </p:spTree>
    <p:extLst>
      <p:ext uri="{BB962C8B-B14F-4D97-AF65-F5344CB8AC3E}">
        <p14:creationId xmlns:p14="http://schemas.microsoft.com/office/powerpoint/2010/main" val="57860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BD422E-FB67-42D7-AE8B-B5940E1FED46}" type="slidenum">
              <a:rPr lang="en-US" smtClean="0"/>
              <a:t>2</a:t>
            </a:fld>
            <a:endParaRPr lang="en-US" dirty="0"/>
          </a:p>
        </p:txBody>
      </p:sp>
    </p:spTree>
    <p:extLst>
      <p:ext uri="{BB962C8B-B14F-4D97-AF65-F5344CB8AC3E}">
        <p14:creationId xmlns:p14="http://schemas.microsoft.com/office/powerpoint/2010/main" val="163525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125646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402311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120159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29262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102383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2131177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252592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91911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383577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309466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dirty="0"/>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AD5B1285-0368-40C7-AF99-6A16D8E71F38}"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6E0965-259B-43BF-A5EF-6965721E60A2}" type="slidenum">
              <a:rPr lang="en-US" smtClean="0"/>
              <a:t>‹#›</a:t>
            </a:fld>
            <a:endParaRPr lang="en-US" dirty="0"/>
          </a:p>
        </p:txBody>
      </p:sp>
    </p:spTree>
    <p:extLst>
      <p:ext uri="{BB962C8B-B14F-4D97-AF65-F5344CB8AC3E}">
        <p14:creationId xmlns:p14="http://schemas.microsoft.com/office/powerpoint/2010/main" val="3210628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D5B1285-0368-40C7-AF99-6A16D8E71F38}" type="datetimeFigureOut">
              <a:rPr lang="en-US" smtClean="0"/>
              <a:t>7/23/2024</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16E0965-259B-43BF-A5EF-6965721E60A2}" type="slidenum">
              <a:rPr lang="en-US" smtClean="0"/>
              <a:t>‹#›</a:t>
            </a:fld>
            <a:endParaRPr lang="en-US" dirty="0"/>
          </a:p>
        </p:txBody>
      </p:sp>
    </p:spTree>
    <p:extLst>
      <p:ext uri="{BB962C8B-B14F-4D97-AF65-F5344CB8AC3E}">
        <p14:creationId xmlns:p14="http://schemas.microsoft.com/office/powerpoint/2010/main" val="33361208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48" y="1867615"/>
            <a:ext cx="1925273" cy="8190785"/>
          </a:xfrm>
          <a:prstGeom prst="rect">
            <a:avLst/>
          </a:prstGeom>
          <a:solidFill>
            <a:srgbClr val="172F4C"/>
          </a:solidFill>
          <a:ln>
            <a:solidFill>
              <a:srgbClr val="172F4C"/>
            </a:solidFill>
          </a:ln>
        </p:spPr>
        <p:txBody>
          <a:bodyPr wrap="square" rtlCol="0">
            <a:spAutoFit/>
          </a:bodyPr>
          <a:lstStyle/>
          <a:p>
            <a:endParaRPr lang="en-US" dirty="0"/>
          </a:p>
        </p:txBody>
      </p:sp>
      <p:sp>
        <p:nvSpPr>
          <p:cNvPr id="22" name="Rectangle 21"/>
          <p:cNvSpPr/>
          <p:nvPr/>
        </p:nvSpPr>
        <p:spPr>
          <a:xfrm>
            <a:off x="1957000" y="1893935"/>
            <a:ext cx="5654603" cy="4339650"/>
          </a:xfrm>
          <a:prstGeom prst="rect">
            <a:avLst/>
          </a:prstGeom>
        </p:spPr>
        <p:txBody>
          <a:bodyPr wrap="square">
            <a:spAutoFit/>
          </a:bodyPr>
          <a:lstStyle/>
          <a:p>
            <a:pPr algn="just"/>
            <a:r>
              <a:rPr lang="en-US" sz="10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rPr>
              <a:t>Trial Practice</a:t>
            </a:r>
          </a:p>
          <a:p>
            <a:pPr algn="just"/>
            <a:r>
              <a:rPr lang="en-US" sz="95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We are a law firm of business-minded trial attorneys with a proven track record of defending Fortune 500 clients in complex and high-exposure cases across the country.</a:t>
            </a:r>
            <a:endParaRPr lang="en-US" sz="1100" b="1" cap="small"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algn="just"/>
            <a:endParaRPr lang="en-US" sz="500" b="1" cap="small"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algn="just"/>
            <a:r>
              <a:rPr lang="en-US" sz="10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rPr>
              <a:t>Class Actions</a:t>
            </a:r>
          </a:p>
          <a:p>
            <a:pPr algn="just"/>
            <a:r>
              <a:rPr lang="en-US" sz="95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BSP Law brings its trial-focused approach to the biggest class actions and mass actions, deploying its deep bench to defend clients in a range of industries.</a:t>
            </a:r>
            <a:endParaRPr lang="en-US" sz="1100" b="1" cap="small"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algn="just"/>
            <a:endParaRPr lang="en-US" sz="500" b="1" cap="small"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lvl="0" algn="just"/>
            <a:r>
              <a:rPr lang="en-US" sz="10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rPr>
              <a:t>Complex Business Litigation</a:t>
            </a:r>
          </a:p>
          <a:p>
            <a:pPr lvl="0" algn="just"/>
            <a:r>
              <a:rPr lang="en-US" sz="95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Combining practicality, aggression, and proportionality to craft effective strategies for a broad range of business disputes, BSP Law is ready to go the distance and poised to drive more favorable outcomes along the way.</a:t>
            </a:r>
            <a:r>
              <a:rPr lang="en-US" sz="105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 </a:t>
            </a:r>
            <a:endParaRPr lang="en-US" sz="1100" b="1" cap="small"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endParaRPr>
          </a:p>
          <a:p>
            <a:pPr lvl="0" algn="just"/>
            <a:endParaRPr lang="en-US" sz="500" b="1" cap="small"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endParaRPr>
          </a:p>
          <a:p>
            <a:pPr algn="just"/>
            <a:r>
              <a:rPr lang="en-US" sz="10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rPr>
              <a:t>Critical Motions &amp; Appeals</a:t>
            </a:r>
          </a:p>
          <a:p>
            <a:pPr algn="just"/>
            <a:r>
              <a:rPr lang="en-US" sz="95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BSP Law uses dipositive motions, </a:t>
            </a:r>
            <a:r>
              <a:rPr lang="en-US" sz="950" i="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Daubert</a:t>
            </a:r>
            <a:r>
              <a:rPr lang="en-US" sz="95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challenges, and other strategic motions to earn decisive victories at any phase of litigation. When it needs to, BSP Law is also ready to take the fight to appellate courts.</a:t>
            </a:r>
            <a:endParaRPr lang="en-US" sz="1100" b="1" cap="small"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algn="just"/>
            <a:endParaRPr lang="en-US" sz="500" b="1" cap="small"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algn="just"/>
            <a:r>
              <a:rPr lang="en-US" sz="10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rPr>
              <a:t>National Discovery &amp; eDiscovery</a:t>
            </a:r>
          </a:p>
          <a:p>
            <a:pPr algn="just"/>
            <a:r>
              <a:rPr lang="en-US" sz="95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National Discovery Counsel for a major automotive manufacturer for 2 decades. BSP Law leverages technology and extensive discovery knowledge to efficiently handle large-scale eDiscovery matters.</a:t>
            </a:r>
            <a:endParaRPr lang="en-US" sz="11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endParaRPr>
          </a:p>
          <a:p>
            <a:pPr algn="just"/>
            <a:endParaRPr lang="en-US" sz="5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endParaRPr>
          </a:p>
          <a:p>
            <a:pPr algn="just"/>
            <a:r>
              <a:rPr lang="en-US" sz="10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rPr>
              <a:t>Product Liability Defense</a:t>
            </a:r>
          </a:p>
          <a:p>
            <a:pPr algn="just"/>
            <a:r>
              <a:rPr lang="en-US" sz="95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BSP Law has successfully defended more than 200 catastrophic product liability cases across the country.  </a:t>
            </a:r>
            <a:endParaRPr lang="en-US" sz="11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algn="just"/>
            <a:endParaRPr lang="en-US" sz="5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pPr algn="just"/>
            <a:r>
              <a:rPr lang="en-US" sz="10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rPr>
              <a:t>Cybersecurity &amp; Emerging Technologies</a:t>
            </a:r>
          </a:p>
          <a:p>
            <a:pPr algn="just"/>
            <a:r>
              <a:rPr lang="en-US" sz="95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BSP Law uses its experience and technical knowledge to counsel clients on emerging technologies and assist clients addressing cybersecurity and autonomous vehicle matters.</a:t>
            </a:r>
          </a:p>
          <a:p>
            <a:endParaRPr lang="en-US" sz="7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a:p>
            <a:endParaRPr lang="en-US" sz="5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endParaRPr>
          </a:p>
          <a:p>
            <a:r>
              <a:rPr lang="en-US" sz="11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rPr>
              <a:t>Representative Clients</a:t>
            </a:r>
          </a:p>
        </p:txBody>
      </p:sp>
      <p:cxnSp>
        <p:nvCxnSpPr>
          <p:cNvPr id="23" name="Straight Connector 22"/>
          <p:cNvCxnSpPr/>
          <p:nvPr/>
        </p:nvCxnSpPr>
        <p:spPr>
          <a:xfrm>
            <a:off x="-26311" y="8607643"/>
            <a:ext cx="1380744"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244" y="8753944"/>
            <a:ext cx="1380744" cy="0"/>
          </a:xfrm>
          <a:prstGeom prst="line">
            <a:avLst/>
          </a:prstGeom>
          <a:ln w="142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11696" y="9803301"/>
            <a:ext cx="5582092"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300" normalizeH="0" noProof="0" dirty="0">
                <a:ln>
                  <a:noFill/>
                </a:ln>
                <a:solidFill>
                  <a:srgbClr val="172F4C"/>
                </a:solidFill>
                <a:effectLst/>
                <a:uLnTx/>
                <a:uFillTx/>
                <a:latin typeface="Segoe UI" panose="020B0502040204020203" pitchFamily="34" charset="0"/>
                <a:ea typeface="Segoe UI" panose="020B0502040204020203" pitchFamily="34" charset="0"/>
                <a:cs typeface="Segoe UI" panose="020B0502040204020203" pitchFamily="34" charset="0"/>
              </a:rPr>
              <a:t>Troy, Michigan | Houston, Texas | </a:t>
            </a:r>
            <a:r>
              <a:rPr kumimoji="0" lang="en-US" sz="1000" b="1" i="0" u="none" strike="noStrike" kern="1200" cap="small" spc="300" normalizeH="0" baseline="0" noProof="0" dirty="0">
                <a:ln>
                  <a:noFill/>
                </a:ln>
                <a:solidFill>
                  <a:srgbClr val="92D050"/>
                </a:solidFill>
                <a:effectLst/>
                <a:uLnTx/>
                <a:uFillTx/>
                <a:latin typeface="Segoe UI" panose="020B0502040204020203" pitchFamily="34" charset="0"/>
                <a:ea typeface="Segoe UI" panose="020B0502040204020203" pitchFamily="34" charset="0"/>
                <a:cs typeface="Segoe UI" panose="020B0502040204020203" pitchFamily="34" charset="0"/>
              </a:rPr>
              <a:t>bsplaw.com</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19554" b="11513"/>
          <a:stretch/>
        </p:blipFill>
        <p:spPr>
          <a:xfrm>
            <a:off x="-26895" y="-58731"/>
            <a:ext cx="7820683" cy="1926346"/>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448" y="69927"/>
            <a:ext cx="1262272" cy="721360"/>
          </a:xfrm>
          <a:prstGeom prst="rect">
            <a:avLst/>
          </a:prstGeom>
        </p:spPr>
      </p:pic>
      <p:sp>
        <p:nvSpPr>
          <p:cNvPr id="2" name="TextBox 1"/>
          <p:cNvSpPr txBox="1"/>
          <p:nvPr/>
        </p:nvSpPr>
        <p:spPr>
          <a:xfrm>
            <a:off x="1444917" y="242087"/>
            <a:ext cx="5263117" cy="907941"/>
          </a:xfrm>
          <a:prstGeom prst="rect">
            <a:avLst/>
          </a:prstGeom>
          <a:noFill/>
        </p:spPr>
        <p:txBody>
          <a:bodyPr wrap="square" rtlCol="0">
            <a:spAutoFit/>
          </a:bodyPr>
          <a:lstStyle/>
          <a:p>
            <a:r>
              <a:rPr lang="en-US" sz="3900" b="1" dirty="0">
                <a:solidFill>
                  <a:srgbClr val="172F4C"/>
                </a:solidFill>
              </a:rPr>
              <a:t>Helping Clients Navigate</a:t>
            </a:r>
          </a:p>
          <a:p>
            <a:r>
              <a:rPr lang="en-US" sz="1400" dirty="0">
                <a:solidFill>
                  <a:srgbClr val="172F4C"/>
                </a:solidFill>
              </a:rPr>
              <a:t>The Fine Line Between Success and Failure</a:t>
            </a:r>
          </a:p>
        </p:txBody>
      </p:sp>
      <p:grpSp>
        <p:nvGrpSpPr>
          <p:cNvPr id="26" name="Group 25"/>
          <p:cNvGrpSpPr/>
          <p:nvPr/>
        </p:nvGrpSpPr>
        <p:grpSpPr>
          <a:xfrm>
            <a:off x="2021820" y="5886347"/>
            <a:ext cx="5654602" cy="1591062"/>
            <a:chOff x="2469178" y="7243892"/>
            <a:chExt cx="5428696" cy="1549516"/>
          </a:xfrm>
        </p:grpSpPr>
        <p:sp>
          <p:nvSpPr>
            <p:cNvPr id="27" name="TextBox 26"/>
            <p:cNvSpPr txBox="1"/>
            <p:nvPr/>
          </p:nvSpPr>
          <p:spPr>
            <a:xfrm>
              <a:off x="2478703" y="7257715"/>
              <a:ext cx="5273808" cy="1525060"/>
            </a:xfrm>
            <a:prstGeom prst="rect">
              <a:avLst/>
            </a:prstGeom>
            <a:solidFill>
              <a:schemeClr val="bg1">
                <a:lumMod val="95000"/>
              </a:schemeClr>
            </a:solidFill>
          </p:spPr>
          <p:txBody>
            <a:bodyPr wrap="square" rtlCol="0">
              <a:spAutoFit/>
            </a:bodyPr>
            <a:lstStyle/>
            <a:p>
              <a:endParaRPr lang="en-US" dirty="0"/>
            </a:p>
          </p:txBody>
        </p:sp>
        <p:sp>
          <p:nvSpPr>
            <p:cNvPr id="28" name="Rectangle 27"/>
            <p:cNvSpPr/>
            <p:nvPr/>
          </p:nvSpPr>
          <p:spPr>
            <a:xfrm>
              <a:off x="4451489" y="7243892"/>
              <a:ext cx="1956816" cy="1318856"/>
            </a:xfrm>
            <a:prstGeom prst="rect">
              <a:avLst/>
            </a:prstGeom>
          </p:spPr>
          <p:txBody>
            <a:bodyPr wrap="square">
              <a:spAutoFit/>
            </a:bodyPr>
            <a:lstStyle/>
            <a:p>
              <a:r>
                <a:rPr lang="en-US" sz="1000" b="1" cap="small" spc="100" dirty="0">
                  <a:solidFill>
                    <a:srgbClr val="92D050"/>
                  </a:solidFill>
                  <a:latin typeface="Franklin Gothic Book" panose="020B0503020102020204" pitchFamily="34" charset="0"/>
                  <a:ea typeface="SimSun" panose="02010600030101010101" pitchFamily="2" charset="-122"/>
                </a:rPr>
                <a:t>Financial / Insurance</a:t>
              </a:r>
            </a:p>
            <a:p>
              <a:pPr marL="109538" lvl="1" indent="-109538">
                <a:spcBef>
                  <a:spcPts val="300"/>
                </a:spcBef>
                <a:buClr>
                  <a:srgbClr val="92D050"/>
                </a:buClr>
                <a:buSzPts val="1000"/>
                <a:buFont typeface="Wingdings" panose="05000000000000000000" pitchFamily="2" charset="2"/>
                <a:buChar char="§"/>
                <a:tabLst>
                  <a:tab pos="117475"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FDIC</a:t>
              </a:r>
            </a:p>
            <a:p>
              <a:pPr marL="109538" lvl="1" indent="-109538">
                <a:spcBef>
                  <a:spcPts val="300"/>
                </a:spcBef>
                <a:buClr>
                  <a:srgbClr val="92D050"/>
                </a:buClr>
                <a:buSzPts val="1000"/>
                <a:buFont typeface="Wingdings" panose="05000000000000000000" pitchFamily="2" charset="2"/>
                <a:buChar char="§"/>
                <a:tabLst>
                  <a:tab pos="117475"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KeyBank</a:t>
              </a:r>
              <a:endParaRPr lang="en-US" sz="950" b="1" cap="small" spc="100" dirty="0">
                <a:solidFill>
                  <a:srgbClr val="92D050"/>
                </a:solidFill>
                <a:latin typeface="Franklin Gothic Book" panose="020B0503020102020204" pitchFamily="34" charset="0"/>
                <a:ea typeface="SimSun" panose="02010600030101010101" pitchFamily="2" charset="-122"/>
              </a:endParaRPr>
            </a:p>
            <a:p>
              <a:pPr marL="109538" marR="0" lvl="0" indent="-109538">
                <a:spcBef>
                  <a:spcPts val="300"/>
                </a:spcBef>
                <a:spcAft>
                  <a:spcPts val="0"/>
                </a:spcAft>
                <a:buClr>
                  <a:srgbClr val="92D050"/>
                </a:buClr>
                <a:buSzPts val="1000"/>
                <a:buFont typeface="Wingdings" panose="05000000000000000000" pitchFamily="2" charset="2"/>
                <a:buChar char="§"/>
                <a:tabLst>
                  <a:tab pos="576263"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Transamerica Life Companies</a:t>
              </a:r>
            </a:p>
            <a:p>
              <a:pPr marL="109538" marR="0" lvl="0" indent="-109538">
                <a:spcBef>
                  <a:spcPts val="300"/>
                </a:spcBef>
                <a:spcAft>
                  <a:spcPts val="0"/>
                </a:spcAft>
                <a:buClr>
                  <a:srgbClr val="92D050"/>
                </a:buClr>
                <a:buSzPts val="1000"/>
                <a:buFont typeface="Wingdings" panose="05000000000000000000" pitchFamily="2" charset="2"/>
                <a:buChar char="§"/>
                <a:tabLst>
                  <a:tab pos="576263"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Nationwide Insurance</a:t>
              </a:r>
            </a:p>
            <a:p>
              <a:pPr marL="109538" marR="0" lvl="0" indent="-109538">
                <a:spcBef>
                  <a:spcPts val="300"/>
                </a:spcBef>
                <a:spcAft>
                  <a:spcPts val="0"/>
                </a:spcAft>
                <a:buClr>
                  <a:srgbClr val="92D050"/>
                </a:buClr>
                <a:buSzPts val="1000"/>
                <a:buFont typeface="Wingdings" panose="05000000000000000000" pitchFamily="2" charset="2"/>
                <a:buChar char="§"/>
                <a:tabLst>
                  <a:tab pos="576263"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Meadowbrook Insurance Group</a:t>
              </a:r>
            </a:p>
            <a:p>
              <a:pPr marL="109538" marR="0" lvl="0" indent="-109538">
                <a:spcBef>
                  <a:spcPts val="300"/>
                </a:spcBef>
                <a:spcAft>
                  <a:spcPts val="0"/>
                </a:spcAft>
                <a:buClr>
                  <a:srgbClr val="92D050"/>
                </a:buClr>
                <a:buSzPts val="1000"/>
                <a:buFont typeface="Wingdings" panose="05000000000000000000" pitchFamily="2" charset="2"/>
                <a:buChar char="§"/>
                <a:tabLst>
                  <a:tab pos="576263"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Prudential Insurance</a:t>
              </a:r>
            </a:p>
          </p:txBody>
        </p:sp>
        <p:sp>
          <p:nvSpPr>
            <p:cNvPr id="29" name="Rectangle 28"/>
            <p:cNvSpPr/>
            <p:nvPr/>
          </p:nvSpPr>
          <p:spPr>
            <a:xfrm>
              <a:off x="2469178" y="7243892"/>
              <a:ext cx="1960756" cy="1318856"/>
            </a:xfrm>
            <a:prstGeom prst="rect">
              <a:avLst/>
            </a:prstGeom>
          </p:spPr>
          <p:txBody>
            <a:bodyPr wrap="square">
              <a:spAutoFit/>
            </a:bodyPr>
            <a:lstStyle/>
            <a:p>
              <a:r>
                <a:rPr lang="en-US" sz="1000" b="1" cap="small" spc="100" dirty="0">
                  <a:solidFill>
                    <a:srgbClr val="92D050"/>
                  </a:solidFill>
                  <a:latin typeface="Franklin Gothic Book" panose="020B0503020102020204" pitchFamily="34" charset="0"/>
                  <a:ea typeface="SimSun" panose="02010600030101010101" pitchFamily="2" charset="-122"/>
                </a:rPr>
                <a:t>Automotive / Trucking</a:t>
              </a:r>
            </a:p>
            <a:p>
              <a:pPr marL="109538" lvl="1"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Ford Motor Company</a:t>
              </a:r>
            </a:p>
            <a:p>
              <a:pPr marL="109538" lvl="1"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Mercedes-Benz USA</a:t>
              </a:r>
            </a:p>
            <a:p>
              <a:pPr marL="109538" lvl="1" indent="-109538">
                <a:spcBef>
                  <a:spcPts val="300"/>
                </a:spcBef>
                <a:buClr>
                  <a:srgbClr val="92D050"/>
                </a:buClr>
                <a:buSzPts val="1000"/>
                <a:buFont typeface="Wingdings" panose="05000000000000000000" pitchFamily="2" charset="2"/>
                <a:buChar char="§"/>
                <a:tabLst>
                  <a:tab pos="109538" algn="l"/>
                </a:tabLst>
              </a:pPr>
              <a:r>
                <a:rPr lang="en-US" sz="950" dirty="0" err="1">
                  <a:solidFill>
                    <a:schemeClr val="tx1">
                      <a:lumMod val="65000"/>
                      <a:lumOff val="35000"/>
                    </a:schemeClr>
                  </a:solidFill>
                  <a:latin typeface="Franklin Gothic Book" panose="020B0503020102020204" pitchFamily="34" charset="0"/>
                  <a:ea typeface="SimSun" panose="02010600030101010101" pitchFamily="2" charset="-122"/>
                </a:rPr>
                <a:t>Stellantis</a:t>
              </a:r>
              <a:endParaRPr lang="en-US" sz="950" dirty="0">
                <a:solidFill>
                  <a:schemeClr val="tx1">
                    <a:lumMod val="65000"/>
                    <a:lumOff val="35000"/>
                  </a:schemeClr>
                </a:solidFill>
                <a:latin typeface="Franklin Gothic Book" panose="020B0503020102020204" pitchFamily="34" charset="0"/>
                <a:ea typeface="SimSun" panose="02010600030101010101" pitchFamily="2" charset="-122"/>
              </a:endParaRPr>
            </a:p>
            <a:p>
              <a:pPr marL="109538" lvl="1"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Roush Industries</a:t>
              </a:r>
            </a:p>
            <a:p>
              <a:pPr marL="109538" lvl="1"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U-Haul International</a:t>
              </a:r>
            </a:p>
            <a:p>
              <a:pPr marL="109538" lvl="1"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Nissan North America</a:t>
              </a:r>
            </a:p>
          </p:txBody>
        </p:sp>
        <p:sp>
          <p:nvSpPr>
            <p:cNvPr id="30" name="Rectangle 29"/>
            <p:cNvSpPr/>
            <p:nvPr/>
          </p:nvSpPr>
          <p:spPr>
            <a:xfrm>
              <a:off x="6356466" y="7254525"/>
              <a:ext cx="1541408" cy="1538883"/>
            </a:xfrm>
            <a:prstGeom prst="rect">
              <a:avLst/>
            </a:prstGeom>
          </p:spPr>
          <p:txBody>
            <a:bodyPr wrap="square">
              <a:spAutoFit/>
            </a:bodyPr>
            <a:lstStyle/>
            <a:p>
              <a:pPr lvl="0"/>
              <a:r>
                <a:rPr lang="en-US" sz="1000" b="1" cap="small" spc="100" dirty="0">
                  <a:solidFill>
                    <a:srgbClr val="92D050"/>
                  </a:solidFill>
                  <a:latin typeface="Franklin Gothic Book" panose="020B0503020102020204" pitchFamily="34" charset="0"/>
                  <a:ea typeface="SimSun" panose="02010600030101010101" pitchFamily="2" charset="-122"/>
                </a:rPr>
                <a:t>Retail / Technology</a:t>
              </a:r>
            </a:p>
            <a:p>
              <a:pPr marL="109538" lvl="0"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PulteGroup</a:t>
              </a:r>
            </a:p>
            <a:p>
              <a:pPr marL="109538" lvl="0"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FordDirect</a:t>
              </a:r>
            </a:p>
            <a:p>
              <a:pPr marL="109538" lvl="0"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Merck</a:t>
              </a:r>
              <a:endParaRPr lang="en-US" sz="950" b="1" cap="small" spc="100" dirty="0">
                <a:solidFill>
                  <a:srgbClr val="92D050"/>
                </a:solidFill>
                <a:latin typeface="Franklin Gothic Book" panose="020B0503020102020204" pitchFamily="34" charset="0"/>
                <a:ea typeface="SimSun" panose="02010600030101010101" pitchFamily="2" charset="-122"/>
              </a:endParaRPr>
            </a:p>
            <a:p>
              <a:pPr marL="109538" lvl="0"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Coca-Cola</a:t>
              </a:r>
            </a:p>
            <a:p>
              <a:pPr marL="109538" lvl="0"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Kroger</a:t>
              </a:r>
            </a:p>
            <a:p>
              <a:pPr marL="109538"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SAS Institute</a:t>
              </a:r>
            </a:p>
            <a:p>
              <a:pPr marL="109538" indent="-109538">
                <a:spcBef>
                  <a:spcPts val="300"/>
                </a:spcBef>
                <a:buClr>
                  <a:srgbClr val="92D050"/>
                </a:buClr>
                <a:buSzPts val="1000"/>
                <a:buFont typeface="Wingdings" panose="05000000000000000000" pitchFamily="2" charset="2"/>
                <a:buChar char="§"/>
                <a:tabLst>
                  <a:tab pos="109538" algn="l"/>
                </a:tabLst>
              </a:pPr>
              <a:r>
                <a:rPr lang="en-US" sz="950" dirty="0">
                  <a:solidFill>
                    <a:schemeClr val="tx1">
                      <a:lumMod val="65000"/>
                      <a:lumOff val="35000"/>
                    </a:schemeClr>
                  </a:solidFill>
                  <a:latin typeface="Franklin Gothic Book" panose="020B0503020102020204" pitchFamily="34" charset="0"/>
                  <a:ea typeface="SimSun" panose="02010600030101010101" pitchFamily="2" charset="-122"/>
                </a:rPr>
                <a:t>123.Net</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216" y="7910970"/>
            <a:ext cx="1511939" cy="317019"/>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024" y="9155556"/>
            <a:ext cx="1145528" cy="679610"/>
          </a:xfrm>
          <a:prstGeom prst="rect">
            <a:avLst/>
          </a:prstGeom>
        </p:spPr>
      </p:pic>
      <p:sp>
        <p:nvSpPr>
          <p:cNvPr id="33" name="TextBox 32">
            <a:extLst>
              <a:ext uri="{FF2B5EF4-FFF2-40B4-BE49-F238E27FC236}">
                <a16:creationId xmlns:a16="http://schemas.microsoft.com/office/drawing/2014/main" id="{56A26403-5714-4804-B0F9-348FB28D37B5}"/>
              </a:ext>
            </a:extLst>
          </p:cNvPr>
          <p:cNvSpPr txBox="1"/>
          <p:nvPr/>
        </p:nvSpPr>
        <p:spPr>
          <a:xfrm>
            <a:off x="2021821" y="7683376"/>
            <a:ext cx="5750580" cy="2097605"/>
          </a:xfrm>
          <a:prstGeom prst="rect">
            <a:avLst/>
          </a:prstGeom>
          <a:noFill/>
        </p:spPr>
        <p:txBody>
          <a:bodyPr wrap="square" numCol="1" rtlCol="0">
            <a:noAutofit/>
          </a:bodyPr>
          <a:lstStyle/>
          <a:p>
            <a:pPr marL="177800" indent="-177800">
              <a:spcBef>
                <a:spcPts val="600"/>
              </a:spcBef>
              <a:buClr>
                <a:srgbClr val="92D050"/>
              </a:buClr>
              <a:buSzPts val="1000"/>
              <a:buFont typeface="Wingdings" panose="05000000000000000000" pitchFamily="2" charset="2"/>
              <a:buChar char="§"/>
              <a:tabLst>
                <a:tab pos="457200" algn="l"/>
              </a:tabLst>
            </a:pPr>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Benchmark Litigation’s Michigan Firm of the Year (2023, 2024)</a:t>
            </a:r>
          </a:p>
          <a:p>
            <a:pPr marL="177800" indent="-177800">
              <a:spcBef>
                <a:spcPts val="600"/>
              </a:spcBef>
              <a:buClr>
                <a:srgbClr val="92D050"/>
              </a:buClr>
              <a:buSzPts val="1000"/>
              <a:buFont typeface="Wingdings" panose="05000000000000000000" pitchFamily="2" charset="2"/>
              <a:buChar char="§"/>
              <a:tabLst>
                <a:tab pos="457200" algn="l"/>
              </a:tabLst>
            </a:pPr>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Ranked in Chambers and Partners 2024 USA Guide for Product Liability: Automobile (Nationwide) and Litigation: General Commercial (Michigan) </a:t>
            </a:r>
          </a:p>
          <a:p>
            <a:pPr marL="177800" lvl="0" indent="-177800">
              <a:spcBef>
                <a:spcPts val="600"/>
              </a:spcBef>
              <a:buClr>
                <a:srgbClr val="92D050"/>
              </a:buClr>
              <a:buSzPts val="1000"/>
              <a:buFont typeface="Wingdings" panose="05000000000000000000" pitchFamily="2" charset="2"/>
              <a:buChar char="§"/>
              <a:tabLst>
                <a:tab pos="457200" algn="l"/>
              </a:tabLst>
            </a:pPr>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Mansfield Rule Certified Plus, 2022-2023</a:t>
            </a:r>
          </a:p>
          <a:p>
            <a:pPr marL="177800" lvl="0" indent="-177800">
              <a:spcBef>
                <a:spcPts val="600"/>
              </a:spcBef>
              <a:buClr>
                <a:srgbClr val="92D050"/>
              </a:buClr>
              <a:buSzPts val="1000"/>
              <a:buFont typeface="Wingdings" panose="05000000000000000000" pitchFamily="2" charset="2"/>
              <a:buChar char="§"/>
              <a:tabLst>
                <a:tab pos="457200" algn="l"/>
              </a:tabLst>
            </a:pPr>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Trial Network’s Michigan Firm </a:t>
            </a:r>
          </a:p>
          <a:p>
            <a:pPr marL="177800" lvl="0" indent="-177800">
              <a:spcBef>
                <a:spcPts val="600"/>
              </a:spcBef>
              <a:buClr>
                <a:srgbClr val="92D050"/>
              </a:buClr>
              <a:buSzPts val="1000"/>
              <a:buFont typeface="Wingdings" panose="05000000000000000000" pitchFamily="2" charset="2"/>
              <a:buChar char="§"/>
              <a:tabLst>
                <a:tab pos="457200" algn="l"/>
              </a:tabLst>
            </a:pPr>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National Coordinating and Trial Counsel – major automotive manufacturer</a:t>
            </a:r>
          </a:p>
          <a:p>
            <a:pPr marL="177800" lvl="0" indent="-177800">
              <a:spcBef>
                <a:spcPts val="600"/>
              </a:spcBef>
              <a:buClr>
                <a:srgbClr val="92D050"/>
              </a:buClr>
              <a:buSzPts val="1000"/>
              <a:buFont typeface="Wingdings" panose="05000000000000000000" pitchFamily="2" charset="2"/>
              <a:buChar char="§"/>
              <a:tabLst>
                <a:tab pos="457200" algn="l"/>
              </a:tabLst>
            </a:pPr>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 Sustaining Member of PLAC</a:t>
            </a:r>
          </a:p>
          <a:p>
            <a:pPr marL="177800" marR="0" lvl="0" indent="-177800">
              <a:spcBef>
                <a:spcPts val="600"/>
              </a:spcBef>
              <a:spcAft>
                <a:spcPts val="0"/>
              </a:spcAft>
              <a:buClr>
                <a:srgbClr val="92D050"/>
              </a:buClr>
              <a:buSzPts val="1000"/>
              <a:buFont typeface="Wingdings" panose="05000000000000000000" pitchFamily="2" charset="2"/>
              <a:buChar char="§"/>
              <a:tabLst>
                <a:tab pos="457200" algn="l"/>
              </a:tabLst>
            </a:pPr>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Named PulteGroup’s Law Firm of the Year</a:t>
            </a:r>
          </a:p>
          <a:p>
            <a:pPr marL="177800" marR="0" lvl="0" indent="-177800">
              <a:spcBef>
                <a:spcPts val="600"/>
              </a:spcBef>
              <a:spcAft>
                <a:spcPts val="0"/>
              </a:spcAft>
              <a:buClr>
                <a:srgbClr val="92D050"/>
              </a:buClr>
              <a:buSzPts val="1000"/>
              <a:buFont typeface="Wingdings" panose="05000000000000000000" pitchFamily="2" charset="2"/>
              <a:buChar char="§"/>
              <a:tabLst>
                <a:tab pos="457200" algn="l"/>
              </a:tabLst>
            </a:pPr>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A member of The National Association of Minority &amp; Women Owned Law Firms from 2009 to 2022, and past winner of their Law Firm MVP award in 2016. </a:t>
            </a:r>
          </a:p>
        </p:txBody>
      </p:sp>
      <p:sp>
        <p:nvSpPr>
          <p:cNvPr id="35" name="Rectangle 34">
            <a:extLst>
              <a:ext uri="{FF2B5EF4-FFF2-40B4-BE49-F238E27FC236}">
                <a16:creationId xmlns:a16="http://schemas.microsoft.com/office/drawing/2014/main" id="{8977F25C-4549-4D44-BB66-CF1798FAF380}"/>
              </a:ext>
            </a:extLst>
          </p:cNvPr>
          <p:cNvSpPr/>
          <p:nvPr/>
        </p:nvSpPr>
        <p:spPr>
          <a:xfrm>
            <a:off x="1966921" y="7485993"/>
            <a:ext cx="4658805" cy="261610"/>
          </a:xfrm>
          <a:prstGeom prst="rect">
            <a:avLst/>
          </a:prstGeom>
        </p:spPr>
        <p:txBody>
          <a:bodyPr wrap="square">
            <a:spAutoFit/>
          </a:bodyPr>
          <a:lstStyle/>
          <a:p>
            <a:r>
              <a:rPr lang="en-US" sz="11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rPr>
              <a:t>BSP Law Is Proud To Be</a:t>
            </a:r>
            <a:endParaRPr lang="en-US" sz="1100" b="1" cap="small" spc="100" dirty="0">
              <a:solidFill>
                <a:srgbClr val="172F4C"/>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FAB0094E-F400-DAA7-5733-503889BECCB8}"/>
              </a:ext>
            </a:extLst>
          </p:cNvPr>
          <p:cNvGrpSpPr/>
          <p:nvPr/>
        </p:nvGrpSpPr>
        <p:grpSpPr>
          <a:xfrm>
            <a:off x="-3874556" y="696057"/>
            <a:ext cx="1763331" cy="1052217"/>
            <a:chOff x="67411" y="2100558"/>
            <a:chExt cx="1763331" cy="1052217"/>
          </a:xfrm>
        </p:grpSpPr>
        <p:pic>
          <p:nvPicPr>
            <p:cNvPr id="7" name="Picture 6" descr="A picture containing company name&#10;&#10;Description automatically generated">
              <a:extLst>
                <a:ext uri="{FF2B5EF4-FFF2-40B4-BE49-F238E27FC236}">
                  <a16:creationId xmlns:a16="http://schemas.microsoft.com/office/drawing/2014/main" id="{8CF8B3A8-D4D6-E67D-3FEC-D84F9760B4B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32" b="53944"/>
            <a:stretch/>
          </p:blipFill>
          <p:spPr>
            <a:xfrm>
              <a:off x="67411" y="2100558"/>
              <a:ext cx="1763331" cy="617076"/>
            </a:xfrm>
            <a:prstGeom prst="rect">
              <a:avLst/>
            </a:prstGeom>
          </p:spPr>
        </p:pic>
        <p:pic>
          <p:nvPicPr>
            <p:cNvPr id="4" name="Picture 3" descr="A picture containing company name&#10;&#10;Description automatically generated">
              <a:extLst>
                <a:ext uri="{FF2B5EF4-FFF2-40B4-BE49-F238E27FC236}">
                  <a16:creationId xmlns:a16="http://schemas.microsoft.com/office/drawing/2014/main" id="{1DEB2EB5-BDA9-2688-5962-34364F0997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032" t="68117"/>
            <a:stretch/>
          </p:blipFill>
          <p:spPr>
            <a:xfrm>
              <a:off x="67411" y="2725598"/>
              <a:ext cx="1763331" cy="427177"/>
            </a:xfrm>
            <a:prstGeom prst="rect">
              <a:avLst/>
            </a:prstGeom>
          </p:spPr>
        </p:pic>
      </p:grpSp>
      <p:pic>
        <p:nvPicPr>
          <p:cNvPr id="9" name="Picture 8" descr="Logo&#10;&#10;Description automatically generated">
            <a:extLst>
              <a:ext uri="{FF2B5EF4-FFF2-40B4-BE49-F238E27FC236}">
                <a16:creationId xmlns:a16="http://schemas.microsoft.com/office/drawing/2014/main" id="{E7C99251-ADF8-8920-A5E4-120DBE6E63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0602" b="27892"/>
          <a:stretch/>
        </p:blipFill>
        <p:spPr>
          <a:xfrm>
            <a:off x="27393" y="6676048"/>
            <a:ext cx="1809061" cy="750874"/>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418BBC21-E18C-C54D-9E3B-EA6F834440C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75" y="5593972"/>
            <a:ext cx="1928477" cy="602649"/>
          </a:xfrm>
          <a:prstGeom prst="rect">
            <a:avLst/>
          </a:prstGeom>
        </p:spPr>
      </p:pic>
      <p:pic>
        <p:nvPicPr>
          <p:cNvPr id="10" name="Picture 9" descr="A blue laurel wreath with text&#10;&#10;Description automatically generated">
            <a:extLst>
              <a:ext uri="{FF2B5EF4-FFF2-40B4-BE49-F238E27FC236}">
                <a16:creationId xmlns:a16="http://schemas.microsoft.com/office/drawing/2014/main" id="{0332E7AA-44AF-85CF-D67A-21EA4321F43A}"/>
              </a:ext>
            </a:extLst>
          </p:cNvPr>
          <p:cNvPicPr>
            <a:picLocks noChangeAspect="1"/>
          </p:cNvPicPr>
          <p:nvPr/>
        </p:nvPicPr>
        <p:blipFill>
          <a:blip r:embed="rId10"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899" y="3443170"/>
            <a:ext cx="2021820" cy="1697424"/>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CBCA091E-8B14-46F6-93A4-60A58FC98E6C}"/>
              </a:ext>
            </a:extLst>
          </p:cNvPr>
          <p:cNvPicPr>
            <a:picLocks noChangeAspect="1"/>
          </p:cNvPicPr>
          <p:nvPr/>
        </p:nvPicPr>
        <p:blipFill rotWithShape="1">
          <a:blip r:embed="rId11" cstate="print">
            <a:biLevel thresh="25000"/>
            <a:extLst>
              <a:ext uri="{28A0092B-C50C-407E-A947-70E740481C1C}">
                <a14:useLocalDpi xmlns:a14="http://schemas.microsoft.com/office/drawing/2010/main" val="0"/>
              </a:ext>
            </a:extLst>
          </a:blip>
          <a:srcRect l="13209" t="13368" r="11603" b="28530"/>
          <a:stretch/>
        </p:blipFill>
        <p:spPr>
          <a:xfrm>
            <a:off x="20450" y="1923581"/>
            <a:ext cx="1871731" cy="1212519"/>
          </a:xfrm>
          <a:prstGeom prst="rect">
            <a:avLst/>
          </a:prstGeom>
        </p:spPr>
      </p:pic>
      <p:sp>
        <p:nvSpPr>
          <p:cNvPr id="55" name="TextBox 54"/>
          <p:cNvSpPr txBox="1"/>
          <p:nvPr/>
        </p:nvSpPr>
        <p:spPr>
          <a:xfrm>
            <a:off x="-83946" y="1897245"/>
            <a:ext cx="1969068" cy="6593722"/>
          </a:xfrm>
          <a:prstGeom prst="rect">
            <a:avLst/>
          </a:prstGeom>
          <a:solidFill>
            <a:srgbClr val="172F4C">
              <a:alpha val="24000"/>
            </a:srgbClr>
          </a:solidFill>
        </p:spPr>
        <p:txBody>
          <a:bodyPr wrap="square" rtlCol="0">
            <a:spAutoFit/>
          </a:bodyPr>
          <a:lstStyle/>
          <a:p>
            <a:endParaRPr lang="en-US" dirty="0"/>
          </a:p>
        </p:txBody>
      </p:sp>
    </p:spTree>
    <p:extLst>
      <p:ext uri="{BB962C8B-B14F-4D97-AF65-F5344CB8AC3E}">
        <p14:creationId xmlns:p14="http://schemas.microsoft.com/office/powerpoint/2010/main" val="208666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984" y="9264522"/>
            <a:ext cx="1526911" cy="872595"/>
          </a:xfrm>
          <a:prstGeom prst="rect">
            <a:avLst/>
          </a:prstGeom>
        </p:spPr>
      </p:pic>
      <p:sp>
        <p:nvSpPr>
          <p:cNvPr id="2" name="TextBox 1"/>
          <p:cNvSpPr txBox="1"/>
          <p:nvPr/>
        </p:nvSpPr>
        <p:spPr>
          <a:xfrm>
            <a:off x="-193183" y="8140090"/>
            <a:ext cx="7965583" cy="1150699"/>
          </a:xfrm>
          <a:prstGeom prst="rect">
            <a:avLst/>
          </a:prstGeom>
          <a:solidFill>
            <a:srgbClr val="172F4C"/>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1968139" y="9541721"/>
            <a:ext cx="5619520"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small" spc="300" normalizeH="0" noProof="0" dirty="0">
                <a:ln>
                  <a:noFill/>
                </a:ln>
                <a:solidFill>
                  <a:srgbClr val="172F4C"/>
                </a:solidFill>
                <a:effectLst/>
                <a:uLnTx/>
                <a:uFillTx/>
                <a:latin typeface="Segoe UI" panose="020B0502040204020203" pitchFamily="34" charset="0"/>
                <a:ea typeface="Segoe UI" panose="020B0502040204020203" pitchFamily="34" charset="0"/>
                <a:cs typeface="Segoe UI" panose="020B0502040204020203" pitchFamily="34" charset="0"/>
              </a:rPr>
              <a:t>Troy, Michigan | Houston</a:t>
            </a:r>
            <a:r>
              <a:rPr kumimoji="0" lang="en-US" sz="1000" b="1" i="0" u="none" strike="noStrike" kern="1200" cap="small" spc="300" normalizeH="0" noProof="0">
                <a:ln>
                  <a:noFill/>
                </a:ln>
                <a:solidFill>
                  <a:srgbClr val="172F4C"/>
                </a:solidFill>
                <a:effectLst/>
                <a:uLnTx/>
                <a:uFillTx/>
                <a:latin typeface="Segoe UI" panose="020B0502040204020203" pitchFamily="34" charset="0"/>
                <a:ea typeface="Segoe UI" panose="020B0502040204020203" pitchFamily="34" charset="0"/>
                <a:cs typeface="Segoe UI" panose="020B0502040204020203" pitchFamily="34" charset="0"/>
              </a:rPr>
              <a:t>, Texas |</a:t>
            </a:r>
            <a:r>
              <a:rPr kumimoji="0" lang="en-US" sz="1000" b="1" i="0" u="none" strike="noStrike" kern="1200" cap="small" spc="300" normalizeH="0" baseline="0" noProof="0">
                <a:ln>
                  <a:noFill/>
                </a:ln>
                <a:solidFill>
                  <a:prstClr val="black"/>
                </a:solidFill>
                <a:effectLst/>
                <a:uLnTx/>
                <a:uFillTx/>
                <a:latin typeface="Segoe UI" panose="020B0502040204020203" pitchFamily="34" charset="0"/>
                <a:ea typeface="Segoe UI" panose="020B0502040204020203" pitchFamily="34" charset="0"/>
                <a:cs typeface="Segoe UI" panose="020B0502040204020203" pitchFamily="34" charset="0"/>
              </a:rPr>
              <a:t> </a:t>
            </a:r>
            <a:r>
              <a:rPr kumimoji="0" lang="en-US" sz="1000" b="1" i="0" u="none" strike="noStrike" kern="1200" cap="small" spc="300" normalizeH="0" baseline="0" noProof="0" dirty="0">
                <a:ln>
                  <a:noFill/>
                </a:ln>
                <a:solidFill>
                  <a:srgbClr val="92D050"/>
                </a:solidFill>
                <a:effectLst/>
                <a:uLnTx/>
                <a:uFillTx/>
                <a:latin typeface="Segoe UI" panose="020B0502040204020203" pitchFamily="34" charset="0"/>
                <a:ea typeface="Segoe UI" panose="020B0502040204020203" pitchFamily="34" charset="0"/>
                <a:cs typeface="Segoe UI" panose="020B0502040204020203" pitchFamily="34" charset="0"/>
              </a:rPr>
              <a:t>bsplaw.com</a:t>
            </a:r>
          </a:p>
        </p:txBody>
      </p:sp>
      <p:sp>
        <p:nvSpPr>
          <p:cNvPr id="6" name="Rectangle 5"/>
          <p:cNvSpPr/>
          <p:nvPr/>
        </p:nvSpPr>
        <p:spPr>
          <a:xfrm>
            <a:off x="337984" y="8419622"/>
            <a:ext cx="5656416" cy="769441"/>
          </a:xfrm>
          <a:prstGeom prst="rect">
            <a:avLst/>
          </a:prstGeom>
        </p:spPr>
        <p:txBody>
          <a:bodyPr wrap="square">
            <a:spAutoFit/>
          </a:bodyPr>
          <a:lstStyle/>
          <a:p>
            <a:pPr algn="just" fontAlgn="base"/>
            <a:r>
              <a:rPr lang="en-US" sz="1100" dirty="0">
                <a:solidFill>
                  <a:schemeClr val="bg1"/>
                </a:solidFill>
                <a:latin typeface="Segoe UI" panose="020B0502040204020203" pitchFamily="34" charset="0"/>
                <a:ea typeface="Segoe UI" panose="020B0502040204020203" pitchFamily="34" charset="0"/>
                <a:cs typeface="Segoe UI" panose="020B0502040204020203" pitchFamily="34" charset="0"/>
              </a:rPr>
              <a:t>As a boutique firm, we leverage agility that larger firms often lack; at the same time, we have a nationwide practice, which allows us to gain practical insights from a variety of jurisdictions. Some of America’s best‐known companies trust BSP Law to represent them in catastrophic injury cases, class actions, complex business litigation, and appeals.  </a:t>
            </a:r>
          </a:p>
        </p:txBody>
      </p:sp>
      <p:sp>
        <p:nvSpPr>
          <p:cNvPr id="13" name="TextBox 12"/>
          <p:cNvSpPr txBox="1"/>
          <p:nvPr/>
        </p:nvSpPr>
        <p:spPr>
          <a:xfrm>
            <a:off x="337983" y="8188157"/>
            <a:ext cx="534881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0" normalizeH="0" baseline="0" noProof="0" dirty="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t>About BSP Law</a:t>
            </a:r>
          </a:p>
        </p:txBody>
      </p:sp>
      <p:grpSp>
        <p:nvGrpSpPr>
          <p:cNvPr id="3" name="Group 2"/>
          <p:cNvGrpSpPr/>
          <p:nvPr/>
        </p:nvGrpSpPr>
        <p:grpSpPr>
          <a:xfrm>
            <a:off x="6097451" y="8769994"/>
            <a:ext cx="1674949" cy="137189"/>
            <a:chOff x="6101933" y="7757992"/>
            <a:chExt cx="1674949" cy="137834"/>
          </a:xfrm>
        </p:grpSpPr>
        <p:cxnSp>
          <p:nvCxnSpPr>
            <p:cNvPr id="23" name="Straight Connector 22"/>
            <p:cNvCxnSpPr/>
            <p:nvPr/>
          </p:nvCxnSpPr>
          <p:spPr>
            <a:xfrm>
              <a:off x="6101933" y="7757992"/>
              <a:ext cx="1674949"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01933" y="7895826"/>
              <a:ext cx="1674949" cy="0"/>
            </a:xfrm>
            <a:prstGeom prst="line">
              <a:avLst/>
            </a:prstGeom>
            <a:ln w="142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337984" y="374460"/>
            <a:ext cx="7243915" cy="861774"/>
          </a:xfrm>
          <a:prstGeom prst="rect">
            <a:avLst/>
          </a:prstGeom>
          <a:ln>
            <a:noFill/>
          </a:ln>
        </p:spPr>
        <p:txBody>
          <a:bodyPr wrap="square">
            <a:spAutoFit/>
          </a:bodyPr>
          <a:lstStyle/>
          <a:p>
            <a:pPr eaLnBrk="1" fontAlgn="auto" hangingPunct="1">
              <a:spcBef>
                <a:spcPts val="0"/>
              </a:spcBef>
              <a:spcAft>
                <a:spcPts val="600"/>
              </a:spcAft>
              <a:defRPr/>
            </a:pPr>
            <a:r>
              <a:rPr lang="en-US" sz="1200" b="1" cap="small" dirty="0">
                <a:solidFill>
                  <a:srgbClr val="172F4C"/>
                </a:solidFill>
                <a:latin typeface="Segoe UI" panose="020B0502040204020203" pitchFamily="34" charset="0"/>
                <a:ea typeface="Segoe UI" panose="020B0502040204020203" pitchFamily="34" charset="0"/>
                <a:cs typeface="Segoe UI" panose="020B0502040204020203" pitchFamily="34" charset="0"/>
              </a:rPr>
              <a:t>BSP Law’s Leadership Team </a:t>
            </a:r>
          </a:p>
          <a:p>
            <a:pPr algn="just">
              <a:spcAft>
                <a:spcPts val="600"/>
              </a:spcAft>
              <a:defRPr/>
            </a:pPr>
            <a:r>
              <a:rPr lang="en-US" sz="11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BSP Law’s team includes graduates of America's best law schools, former clerks from federal and state courts, and veterans of some of the country’s top law firms. They’re supported by skilled trial and discovery paralegals. Our diverse team is led by the following leadership team:</a:t>
            </a:r>
          </a:p>
        </p:txBody>
      </p:sp>
      <p:sp>
        <p:nvSpPr>
          <p:cNvPr id="46" name="TextBox 23"/>
          <p:cNvSpPr txBox="1">
            <a:spLocks noChangeArrowheads="1"/>
          </p:cNvSpPr>
          <p:nvPr/>
        </p:nvSpPr>
        <p:spPr bwMode="auto">
          <a:xfrm>
            <a:off x="1423007" y="2530453"/>
            <a:ext cx="2378826"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Roger P. Meyers</a:t>
            </a:r>
          </a:p>
          <a:p>
            <a:pPr eaLnBrk="1" hangingPunct="1"/>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University of Michigan Law School</a:t>
            </a:r>
          </a:p>
          <a:p>
            <a:pPr eaLnBrk="1" hangingPunct="1"/>
            <a:r>
              <a:rPr lang="en-US" altLang="en-US" sz="1000" i="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Clerkship:</a:t>
            </a:r>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U.S. Court of Appeals for the Sixth Circuit </a:t>
            </a:r>
          </a:p>
        </p:txBody>
      </p:sp>
      <p:sp>
        <p:nvSpPr>
          <p:cNvPr id="31" name="TextBox 23"/>
          <p:cNvSpPr txBox="1">
            <a:spLocks noChangeArrowheads="1"/>
          </p:cNvSpPr>
          <p:nvPr/>
        </p:nvSpPr>
        <p:spPr bwMode="auto">
          <a:xfrm>
            <a:off x="1423007" y="1490349"/>
            <a:ext cx="2366625"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Patrick G. Seyferth</a:t>
            </a:r>
          </a:p>
          <a:p>
            <a:pPr algn="just" eaLnBrk="1" hangingPunct="1"/>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University of Michigan Law School</a:t>
            </a:r>
          </a:p>
          <a:p>
            <a:pPr algn="just" eaLnBrk="1" hangingPunct="1"/>
            <a:r>
              <a:rPr lang="en-US" altLang="en-US" sz="1000" i="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Clerkship:</a:t>
            </a:r>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U.S. District Court for the Eastern District of Michigan </a:t>
            </a:r>
          </a:p>
        </p:txBody>
      </p:sp>
      <p:sp>
        <p:nvSpPr>
          <p:cNvPr id="30" name="TextBox 23"/>
          <p:cNvSpPr txBox="1">
            <a:spLocks noChangeArrowheads="1"/>
          </p:cNvSpPr>
          <p:nvPr/>
        </p:nvSpPr>
        <p:spPr bwMode="auto">
          <a:xfrm>
            <a:off x="4924258" y="3587435"/>
            <a:ext cx="2574333"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William E. McDonald, III</a:t>
            </a:r>
          </a:p>
          <a:p>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Ohio State University Law School</a:t>
            </a:r>
          </a:p>
          <a:p>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Bill has experience working in-house at two Fortune 500 companies </a:t>
            </a:r>
          </a:p>
        </p:txBody>
      </p:sp>
      <p:sp>
        <p:nvSpPr>
          <p:cNvPr id="35" name="TextBox 23"/>
          <p:cNvSpPr txBox="1">
            <a:spLocks noChangeArrowheads="1"/>
          </p:cNvSpPr>
          <p:nvPr/>
        </p:nvSpPr>
        <p:spPr bwMode="auto">
          <a:xfrm>
            <a:off x="4930447" y="2526052"/>
            <a:ext cx="2559803"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Stephanie A. Douglas</a:t>
            </a:r>
            <a:endParaRPr lang="en-US" sz="1100" dirty="0">
              <a:solidFill>
                <a:srgbClr val="172F4C"/>
              </a:solidFill>
              <a:latin typeface="Segoe UI" panose="020B0502040204020203" pitchFamily="34" charset="0"/>
              <a:ea typeface="Segoe UI" panose="020B0502040204020203" pitchFamily="34" charset="0"/>
              <a:cs typeface="Segoe UI" panose="020B0502040204020203" pitchFamily="34" charset="0"/>
            </a:endParaRPr>
          </a:p>
          <a:p>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University of Michigan Law School</a:t>
            </a:r>
          </a:p>
          <a:p>
            <a:r>
              <a:rPr lang="en-US" altLang="en-US" sz="1000" i="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Clerkships:</a:t>
            </a:r>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U.S. Court of Appeals for the Sixth Circuit &amp; U.S. District Court for the Eastern District of Michigan</a:t>
            </a:r>
          </a:p>
        </p:txBody>
      </p:sp>
      <p:sp>
        <p:nvSpPr>
          <p:cNvPr id="38" name="TextBox 23"/>
          <p:cNvSpPr txBox="1">
            <a:spLocks noChangeArrowheads="1"/>
          </p:cNvSpPr>
          <p:nvPr/>
        </p:nvSpPr>
        <p:spPr bwMode="auto">
          <a:xfrm>
            <a:off x="4924258" y="1477333"/>
            <a:ext cx="26576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Moheeb H. Murray </a:t>
            </a:r>
          </a:p>
          <a:p>
            <a:pPr algn="just"/>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University of Michigan Law School</a:t>
            </a:r>
          </a:p>
          <a:p>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Recipient of Oakland County Bar Association’s Distinguished Service Award</a:t>
            </a:r>
          </a:p>
        </p:txBody>
      </p:sp>
      <p:sp>
        <p:nvSpPr>
          <p:cNvPr id="33" name="TextBox 26">
            <a:extLst>
              <a:ext uri="{FF2B5EF4-FFF2-40B4-BE49-F238E27FC236}">
                <a16:creationId xmlns:a16="http://schemas.microsoft.com/office/drawing/2014/main" id="{EDD0217C-9C08-4AE6-91EA-185EB072AB27}"/>
              </a:ext>
            </a:extLst>
          </p:cNvPr>
          <p:cNvSpPr txBox="1">
            <a:spLocks noChangeArrowheads="1"/>
          </p:cNvSpPr>
          <p:nvPr/>
        </p:nvSpPr>
        <p:spPr bwMode="auto">
          <a:xfrm>
            <a:off x="1450993" y="6784838"/>
            <a:ext cx="237882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Darin J. Lang</a:t>
            </a:r>
          </a:p>
          <a:p>
            <a:pPr eaLnBrk="1" hangingPunct="1"/>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University of Nebraska-Lincoln School of Law</a:t>
            </a:r>
          </a:p>
          <a:p>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Licensed and active in North Carolina, New Mexico, Colorado and Nebraska</a:t>
            </a:r>
          </a:p>
        </p:txBody>
      </p:sp>
      <p:sp>
        <p:nvSpPr>
          <p:cNvPr id="39" name="TextBox 23"/>
          <p:cNvSpPr txBox="1">
            <a:spLocks noChangeArrowheads="1"/>
          </p:cNvSpPr>
          <p:nvPr/>
        </p:nvSpPr>
        <p:spPr bwMode="auto">
          <a:xfrm>
            <a:off x="1420736" y="4609293"/>
            <a:ext cx="2490789"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Justin B. Weiner</a:t>
            </a:r>
          </a:p>
          <a:p>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The University of Chicago, The Law School</a:t>
            </a:r>
          </a:p>
          <a:p>
            <a:pPr lvl="0"/>
            <a:r>
              <a:rPr lang="en-US" sz="1000" i="1"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Clerkships: </a:t>
            </a:r>
            <a:r>
              <a:rPr lang="en-US" sz="10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U.S. Court of Appeals for the Seventh Circuit &amp; U.S. District Court for the Northern District of Illinois </a:t>
            </a:r>
          </a:p>
        </p:txBody>
      </p:sp>
      <p:sp>
        <p:nvSpPr>
          <p:cNvPr id="40" name="TextBox 23"/>
          <p:cNvSpPr txBox="1">
            <a:spLocks noChangeArrowheads="1"/>
          </p:cNvSpPr>
          <p:nvPr/>
        </p:nvSpPr>
        <p:spPr bwMode="auto">
          <a:xfrm>
            <a:off x="4921071" y="4596004"/>
            <a:ext cx="2529533"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Derek J. Linkous</a:t>
            </a:r>
          </a:p>
          <a:p>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Northwestern University School of Law</a:t>
            </a:r>
          </a:p>
          <a:p>
            <a:r>
              <a:rPr lang="en-US" altLang="en-US" sz="1000" i="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Clerkships</a:t>
            </a:r>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 U.S. Court of Appeals for the Fifth Circuit &amp; U.S. Court of Appeals for the Sixth Circuit</a:t>
            </a:r>
          </a:p>
        </p:txBody>
      </p:sp>
      <p:pic>
        <p:nvPicPr>
          <p:cNvPr id="43" name="Picture 42">
            <a:extLst>
              <a:ext uri="{FF2B5EF4-FFF2-40B4-BE49-F238E27FC236}">
                <a16:creationId xmlns:a16="http://schemas.microsoft.com/office/drawing/2014/main" id="{482BDC74-BEAA-4299-9803-995CFE0978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223" t="8114" r="18782" b="44527"/>
          <a:stretch/>
        </p:blipFill>
        <p:spPr>
          <a:xfrm>
            <a:off x="3885212" y="3591751"/>
            <a:ext cx="904461" cy="870476"/>
          </a:xfrm>
          <a:prstGeom prst="rect">
            <a:avLst/>
          </a:prstGeom>
        </p:spPr>
      </p:pic>
      <p:pic>
        <p:nvPicPr>
          <p:cNvPr id="49" name="Picture 48">
            <a:extLst>
              <a:ext uri="{FF2B5EF4-FFF2-40B4-BE49-F238E27FC236}">
                <a16:creationId xmlns:a16="http://schemas.microsoft.com/office/drawing/2014/main" id="{AF5C02DD-D791-4769-9DFB-1A45BD7C52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230" t="13439" r="41270" b="37728"/>
          <a:stretch/>
        </p:blipFill>
        <p:spPr>
          <a:xfrm>
            <a:off x="386593" y="1525387"/>
            <a:ext cx="867587" cy="848236"/>
          </a:xfrm>
          <a:prstGeom prst="rect">
            <a:avLst/>
          </a:prstGeom>
        </p:spPr>
      </p:pic>
      <p:pic>
        <p:nvPicPr>
          <p:cNvPr id="50" name="Picture 49">
            <a:extLst>
              <a:ext uri="{FF2B5EF4-FFF2-40B4-BE49-F238E27FC236}">
                <a16:creationId xmlns:a16="http://schemas.microsoft.com/office/drawing/2014/main" id="{44D5E5F9-93D7-4E63-B833-771B7DCE80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91" t="14477" r="51325" b="39354"/>
          <a:stretch/>
        </p:blipFill>
        <p:spPr>
          <a:xfrm>
            <a:off x="3885212" y="2543011"/>
            <a:ext cx="867588" cy="862667"/>
          </a:xfrm>
          <a:prstGeom prst="rect">
            <a:avLst/>
          </a:prstGeom>
        </p:spPr>
      </p:pic>
      <p:pic>
        <p:nvPicPr>
          <p:cNvPr id="52" name="Picture 51">
            <a:extLst>
              <a:ext uri="{FF2B5EF4-FFF2-40B4-BE49-F238E27FC236}">
                <a16:creationId xmlns:a16="http://schemas.microsoft.com/office/drawing/2014/main" id="{6D18F0CA-4D69-4AD0-ADFB-46E58C9FC32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83" r="2083"/>
          <a:stretch/>
        </p:blipFill>
        <p:spPr>
          <a:xfrm>
            <a:off x="3885212" y="4640406"/>
            <a:ext cx="898274" cy="870319"/>
          </a:xfrm>
          <a:prstGeom prst="rect">
            <a:avLst/>
          </a:prstGeom>
        </p:spPr>
      </p:pic>
      <p:pic>
        <p:nvPicPr>
          <p:cNvPr id="53" name="Picture 52">
            <a:extLst>
              <a:ext uri="{FF2B5EF4-FFF2-40B4-BE49-F238E27FC236}">
                <a16:creationId xmlns:a16="http://schemas.microsoft.com/office/drawing/2014/main" id="{C432365D-28C5-4FEB-BF58-158B5872301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647" t="13990" r="26445" b="25387"/>
          <a:stretch/>
        </p:blipFill>
        <p:spPr>
          <a:xfrm>
            <a:off x="386593" y="4654712"/>
            <a:ext cx="907490" cy="878982"/>
          </a:xfrm>
          <a:prstGeom prst="rect">
            <a:avLst/>
          </a:prstGeom>
        </p:spPr>
      </p:pic>
      <p:pic>
        <p:nvPicPr>
          <p:cNvPr id="55" name="Picture 54" descr="A picture containing person, person, standing, suit&#10;&#10;Description automatically generated">
            <a:extLst>
              <a:ext uri="{FF2B5EF4-FFF2-40B4-BE49-F238E27FC236}">
                <a16:creationId xmlns:a16="http://schemas.microsoft.com/office/drawing/2014/main" id="{C44DCC8A-D203-4D46-A23A-16F8F72C79E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8804" t="20003" r="26939" b="28610"/>
          <a:stretch/>
        </p:blipFill>
        <p:spPr>
          <a:xfrm>
            <a:off x="3885212" y="5688909"/>
            <a:ext cx="892523" cy="870811"/>
          </a:xfrm>
          <a:prstGeom prst="rect">
            <a:avLst/>
          </a:prstGeom>
        </p:spPr>
      </p:pic>
      <p:pic>
        <p:nvPicPr>
          <p:cNvPr id="58" name="Picture 57" descr="A person in a suit and tie&#10;&#10;Description automatically generated with low confidence">
            <a:extLst>
              <a:ext uri="{FF2B5EF4-FFF2-40B4-BE49-F238E27FC236}">
                <a16:creationId xmlns:a16="http://schemas.microsoft.com/office/drawing/2014/main" id="{06CD5AA4-C5A1-42CB-B5CA-ACF49A88EA7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9931" t="15832" r="41681" b="26585"/>
          <a:stretch/>
        </p:blipFill>
        <p:spPr>
          <a:xfrm>
            <a:off x="3885212" y="6774481"/>
            <a:ext cx="903473" cy="878333"/>
          </a:xfrm>
          <a:prstGeom prst="rect">
            <a:avLst/>
          </a:prstGeom>
        </p:spPr>
      </p:pic>
      <p:sp>
        <p:nvSpPr>
          <p:cNvPr id="63" name="TextBox 23">
            <a:extLst>
              <a:ext uri="{FF2B5EF4-FFF2-40B4-BE49-F238E27FC236}">
                <a16:creationId xmlns:a16="http://schemas.microsoft.com/office/drawing/2014/main" id="{4A18FA8F-3060-4CFC-8DD8-A92A7F531A3B}"/>
              </a:ext>
            </a:extLst>
          </p:cNvPr>
          <p:cNvSpPr txBox="1">
            <a:spLocks noChangeArrowheads="1"/>
          </p:cNvSpPr>
          <p:nvPr/>
        </p:nvSpPr>
        <p:spPr bwMode="auto">
          <a:xfrm>
            <a:off x="4921070" y="5658006"/>
            <a:ext cx="2529534"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Susan M. McKeever</a:t>
            </a:r>
          </a:p>
          <a:p>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Villanova School of Law</a:t>
            </a:r>
          </a:p>
          <a:p>
            <a:pPr lvl="0"/>
            <a:r>
              <a:rPr lang="en-US" sz="1000" i="1"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Clerkships: </a:t>
            </a:r>
            <a:r>
              <a:rPr lang="en-US" sz="10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U.S. District Court for the Eastern District of Michigan &amp; U.S. District Court for the District of New Jersey</a:t>
            </a:r>
          </a:p>
        </p:txBody>
      </p:sp>
      <p:sp>
        <p:nvSpPr>
          <p:cNvPr id="64" name="TextBox 23">
            <a:extLst>
              <a:ext uri="{FF2B5EF4-FFF2-40B4-BE49-F238E27FC236}">
                <a16:creationId xmlns:a16="http://schemas.microsoft.com/office/drawing/2014/main" id="{E040D0B2-D033-4BD3-82A2-3FECC8161A9F}"/>
              </a:ext>
            </a:extLst>
          </p:cNvPr>
          <p:cNvSpPr txBox="1">
            <a:spLocks noChangeArrowheads="1"/>
          </p:cNvSpPr>
          <p:nvPr/>
        </p:nvSpPr>
        <p:spPr bwMode="auto">
          <a:xfrm>
            <a:off x="1420735" y="5674421"/>
            <a:ext cx="2368427" cy="86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Andrew M. Mast</a:t>
            </a:r>
          </a:p>
          <a:p>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Wayne State University Law School</a:t>
            </a:r>
          </a:p>
          <a:p>
            <a:pPr fontAlgn="base"/>
            <a:r>
              <a:rPr lang="en-US" sz="1000" b="0" i="0" dirty="0">
                <a:solidFill>
                  <a:schemeClr val="tx1">
                    <a:lumMod val="75000"/>
                    <a:lumOff val="25000"/>
                  </a:schemeClr>
                </a:solidFill>
                <a:effectLst/>
                <a:latin typeface="Segoe UI" panose="020B0502040204020203" pitchFamily="34" charset="0"/>
                <a:cs typeface="Segoe UI" panose="020B0502040204020203" pitchFamily="34" charset="0"/>
              </a:rPr>
              <a:t>Inclusion in </a:t>
            </a:r>
            <a:r>
              <a:rPr lang="en-US" sz="1000" b="0" i="1" dirty="0">
                <a:solidFill>
                  <a:schemeClr val="tx1">
                    <a:lumMod val="75000"/>
                    <a:lumOff val="25000"/>
                  </a:schemeClr>
                </a:solidFill>
                <a:effectLst/>
                <a:latin typeface="Segoe UI" panose="020B0502040204020203" pitchFamily="34" charset="0"/>
                <a:cs typeface="Segoe UI" panose="020B0502040204020203" pitchFamily="34" charset="0"/>
              </a:rPr>
              <a:t>The Best Lawyers in America</a:t>
            </a:r>
            <a:r>
              <a:rPr lang="en-US" sz="1000" b="0" i="0" dirty="0">
                <a:solidFill>
                  <a:schemeClr val="tx1">
                    <a:lumMod val="75000"/>
                    <a:lumOff val="25000"/>
                  </a:schemeClr>
                </a:solidFill>
                <a:effectLst/>
                <a:latin typeface="Segoe UI" panose="020B0502040204020203" pitchFamily="34" charset="0"/>
                <a:cs typeface="Segoe UI" panose="020B0502040204020203" pitchFamily="34" charset="0"/>
              </a:rPr>
              <a:t>© </a:t>
            </a:r>
            <a:r>
              <a:rPr lang="en-US" sz="1000" b="0" i="1" dirty="0">
                <a:solidFill>
                  <a:schemeClr val="tx1">
                    <a:lumMod val="75000"/>
                    <a:lumOff val="25000"/>
                  </a:schemeClr>
                </a:solidFill>
                <a:effectLst/>
                <a:latin typeface="Segoe UI" panose="020B0502040204020203" pitchFamily="34" charset="0"/>
                <a:cs typeface="Segoe UI" panose="020B0502040204020203" pitchFamily="34" charset="0"/>
              </a:rPr>
              <a:t>Ones to Watch: </a:t>
            </a:r>
            <a:r>
              <a:rPr lang="en-US" sz="1000" b="0" i="0" dirty="0">
                <a:solidFill>
                  <a:schemeClr val="tx1">
                    <a:lumMod val="75000"/>
                    <a:lumOff val="25000"/>
                  </a:schemeClr>
                </a:solidFill>
                <a:effectLst/>
                <a:latin typeface="Segoe UI" panose="020B0502040204020203" pitchFamily="34" charset="0"/>
                <a:cs typeface="Segoe UI" panose="020B0502040204020203" pitchFamily="34" charset="0"/>
              </a:rPr>
              <a:t>Product </a:t>
            </a:r>
            <a:r>
              <a:rPr lang="en-US" sz="1000" i="0" dirty="0">
                <a:solidFill>
                  <a:schemeClr val="tx1">
                    <a:lumMod val="75000"/>
                    <a:lumOff val="25000"/>
                  </a:schemeClr>
                </a:solidFill>
                <a:effectLst/>
                <a:latin typeface="Segoe UI" panose="020B0502040204020203" pitchFamily="34" charset="0"/>
                <a:cs typeface="Segoe UI" panose="020B0502040204020203" pitchFamily="34" charset="0"/>
              </a:rPr>
              <a:t>Liability Litigation</a:t>
            </a:r>
            <a:endPar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TextBox 23">
            <a:extLst>
              <a:ext uri="{FF2B5EF4-FFF2-40B4-BE49-F238E27FC236}">
                <a16:creationId xmlns:a16="http://schemas.microsoft.com/office/drawing/2014/main" id="{E78175E3-0F9B-4EB2-8560-5F081CE93AB6}"/>
              </a:ext>
            </a:extLst>
          </p:cNvPr>
          <p:cNvSpPr txBox="1">
            <a:spLocks noChangeArrowheads="1"/>
          </p:cNvSpPr>
          <p:nvPr/>
        </p:nvSpPr>
        <p:spPr bwMode="auto">
          <a:xfrm>
            <a:off x="4930447" y="6810456"/>
            <a:ext cx="252953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Bishop A. </a:t>
            </a:r>
            <a:r>
              <a:rPr lang="en-US" altLang="en-US" sz="1100" b="1" dirty="0" err="1">
                <a:solidFill>
                  <a:srgbClr val="172F4C"/>
                </a:solidFill>
                <a:latin typeface="Segoe UI" panose="020B0502040204020203" pitchFamily="34" charset="0"/>
                <a:ea typeface="Segoe UI" panose="020B0502040204020203" pitchFamily="34" charset="0"/>
                <a:cs typeface="Segoe UI" panose="020B0502040204020203" pitchFamily="34" charset="0"/>
              </a:rPr>
              <a:t>Bartoni</a:t>
            </a:r>
            <a:endPar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endParaRPr>
          </a:p>
          <a:p>
            <a:r>
              <a:rPr 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Michigan State University Detroit College of Law</a:t>
            </a:r>
          </a:p>
          <a:p>
            <a:pPr lvl="0"/>
            <a:r>
              <a:rPr lang="en-US" sz="1000" i="1"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Clerkship: </a:t>
            </a:r>
            <a:r>
              <a:rPr lang="en-US" sz="10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State of Michigan 16</a:t>
            </a:r>
            <a:r>
              <a:rPr lang="en-US" sz="1000" baseline="300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th</a:t>
            </a:r>
            <a:r>
              <a:rPr lang="en-US" sz="1000" dirty="0">
                <a:solidFill>
                  <a:prstClr val="black">
                    <a:lumMod val="75000"/>
                    <a:lumOff val="25000"/>
                  </a:prstClr>
                </a:solidFill>
                <a:latin typeface="Segoe UI" panose="020B0502040204020203" pitchFamily="34" charset="0"/>
                <a:ea typeface="Segoe UI" panose="020B0502040204020203" pitchFamily="34" charset="0"/>
                <a:cs typeface="Segoe UI" panose="020B0502040204020203" pitchFamily="34" charset="0"/>
              </a:rPr>
              <a:t> Judicial Circuit Court</a:t>
            </a:r>
          </a:p>
        </p:txBody>
      </p:sp>
      <p:pic>
        <p:nvPicPr>
          <p:cNvPr id="7" name="Picture 6" descr="A person in a suit smiling&#10;&#10;Description automatically generated with medium confidence">
            <a:extLst>
              <a:ext uri="{FF2B5EF4-FFF2-40B4-BE49-F238E27FC236}">
                <a16:creationId xmlns:a16="http://schemas.microsoft.com/office/drawing/2014/main" id="{751D2A69-E766-44E8-AE3D-B1611A629B7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83" t="10558" r="36853"/>
          <a:stretch/>
        </p:blipFill>
        <p:spPr>
          <a:xfrm>
            <a:off x="386593" y="5703436"/>
            <a:ext cx="939635" cy="922408"/>
          </a:xfrm>
          <a:prstGeom prst="rect">
            <a:avLst/>
          </a:prstGeom>
        </p:spPr>
      </p:pic>
      <p:pic>
        <p:nvPicPr>
          <p:cNvPr id="1026" name="Picture 2">
            <a:extLst>
              <a:ext uri="{FF2B5EF4-FFF2-40B4-BE49-F238E27FC236}">
                <a16:creationId xmlns:a16="http://schemas.microsoft.com/office/drawing/2014/main" id="{F7D3B2DA-8F41-ECCF-2376-BEA207DF16F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169"/>
          <a:stretch/>
        </p:blipFill>
        <p:spPr bwMode="auto">
          <a:xfrm>
            <a:off x="3885212" y="1502299"/>
            <a:ext cx="867587" cy="867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2ABD4A3-9115-2F96-FC02-2AFBAEEB74F2}"/>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201" t="-375" r="165" b="375"/>
          <a:stretch/>
        </p:blipFill>
        <p:spPr bwMode="auto">
          <a:xfrm>
            <a:off x="386593" y="2543011"/>
            <a:ext cx="879743" cy="8543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6">
            <a:extLst>
              <a:ext uri="{FF2B5EF4-FFF2-40B4-BE49-F238E27FC236}">
                <a16:creationId xmlns:a16="http://schemas.microsoft.com/office/drawing/2014/main" id="{F5CBB133-6BD0-AE5E-B8E4-CECA7598800A}"/>
              </a:ext>
            </a:extLst>
          </p:cNvPr>
          <p:cNvSpPr txBox="1">
            <a:spLocks noChangeArrowheads="1"/>
          </p:cNvSpPr>
          <p:nvPr/>
        </p:nvSpPr>
        <p:spPr bwMode="auto">
          <a:xfrm>
            <a:off x="1423421" y="3537022"/>
            <a:ext cx="2378826"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solidFill>
                  <a:srgbClr val="172F4C"/>
                </a:solidFill>
                <a:latin typeface="Segoe UI" panose="020B0502040204020203" pitchFamily="34" charset="0"/>
                <a:ea typeface="Segoe UI" panose="020B0502040204020203" pitchFamily="34" charset="0"/>
                <a:cs typeface="Segoe UI" panose="020B0502040204020203" pitchFamily="34" charset="0"/>
              </a:rPr>
              <a:t>Amy Bice Larson</a:t>
            </a:r>
          </a:p>
          <a:p>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Brigham Young University J. Reuben Clark School of Law</a:t>
            </a:r>
          </a:p>
          <a:p>
            <a:r>
              <a:rPr lang="en-US" altLang="en-US" sz="1000"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Licensed and active in both Michigan and Texas</a:t>
            </a:r>
          </a:p>
        </p:txBody>
      </p:sp>
      <p:pic>
        <p:nvPicPr>
          <p:cNvPr id="8" name="Picture 7">
            <a:extLst>
              <a:ext uri="{FF2B5EF4-FFF2-40B4-BE49-F238E27FC236}">
                <a16:creationId xmlns:a16="http://schemas.microsoft.com/office/drawing/2014/main" id="{5EC4BD11-B879-7A0C-6520-9A9E77BD29F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86593" y="3605888"/>
            <a:ext cx="903864" cy="866203"/>
          </a:xfrm>
          <a:prstGeom prst="rect">
            <a:avLst/>
          </a:prstGeom>
        </p:spPr>
      </p:pic>
      <p:pic>
        <p:nvPicPr>
          <p:cNvPr id="10" name="Picture 4">
            <a:extLst>
              <a:ext uri="{FF2B5EF4-FFF2-40B4-BE49-F238E27FC236}">
                <a16:creationId xmlns:a16="http://schemas.microsoft.com/office/drawing/2014/main" id="{0618A431-9755-6F87-89DE-97FB4EB97ED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6593" y="6802141"/>
            <a:ext cx="964916" cy="92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094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4039</TotalTime>
  <Words>846</Words>
  <Application>Microsoft Office PowerPoint</Application>
  <PresentationFormat>Custom</PresentationFormat>
  <Paragraphs>100</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Franklin Gothic Book</vt:lpstr>
      <vt:lpstr>Segoe UI</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 Katie</dc:creator>
  <cp:lastModifiedBy>Warnemuende, Adrianne</cp:lastModifiedBy>
  <cp:revision>307</cp:revision>
  <cp:lastPrinted>2018-02-23T18:38:54Z</cp:lastPrinted>
  <dcterms:created xsi:type="dcterms:W3CDTF">2017-05-21T17:42:33Z</dcterms:created>
  <dcterms:modified xsi:type="dcterms:W3CDTF">2024-07-23T14:21:17Z</dcterms:modified>
</cp:coreProperties>
</file>